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318" r:id="rId3"/>
    <p:sldId id="316" r:id="rId4"/>
    <p:sldId id="319" r:id="rId5"/>
    <p:sldId id="336" r:id="rId6"/>
    <p:sldId id="320" r:id="rId7"/>
    <p:sldId id="338" r:id="rId8"/>
    <p:sldId id="329" r:id="rId9"/>
    <p:sldId id="337" r:id="rId10"/>
    <p:sldId id="339" r:id="rId11"/>
    <p:sldId id="330" r:id="rId12"/>
    <p:sldId id="340" r:id="rId13"/>
    <p:sldId id="341" r:id="rId14"/>
    <p:sldId id="331" r:id="rId15"/>
    <p:sldId id="342" r:id="rId16"/>
    <p:sldId id="332" r:id="rId17"/>
    <p:sldId id="317" r:id="rId18"/>
    <p:sldId id="258" r:id="rId19"/>
    <p:sldId id="333" r:id="rId20"/>
    <p:sldId id="335" r:id="rId21"/>
    <p:sldId id="324" r:id="rId22"/>
    <p:sldId id="322" r:id="rId23"/>
    <p:sldId id="257" r:id="rId24"/>
    <p:sldId id="343" r:id="rId25"/>
    <p:sldId id="321" r:id="rId26"/>
    <p:sldId id="326" r:id="rId27"/>
    <p:sldId id="33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18" autoAdjust="0"/>
    <p:restoredTop sz="82371"/>
  </p:normalViewPr>
  <p:slideViewPr>
    <p:cSldViewPr>
      <p:cViewPr varScale="1">
        <p:scale>
          <a:sx n="89" d="100"/>
          <a:sy n="89" d="100"/>
        </p:scale>
        <p:origin x="2000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425455-CF69-431E-88A7-F2559195A87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B28C1D24-699D-4E37-AB42-E64E548FB1A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Área</a:t>
          </a:r>
          <a:r>
            <a:rPr lang="en-US"/>
            <a:t> de </a:t>
          </a:r>
          <a:r>
            <a:rPr lang="en-US" err="1"/>
            <a:t>Tecnologia</a:t>
          </a:r>
          <a:r>
            <a:rPr lang="en-US"/>
            <a:t> de </a:t>
          </a:r>
          <a:r>
            <a:rPr lang="en-US" err="1"/>
            <a:t>Informação</a:t>
          </a:r>
          <a:endParaRPr lang="en-US"/>
        </a:p>
      </dgm:t>
    </dgm:pt>
    <dgm:pt modelId="{DB21F251-78C0-4E04-8740-39C1B037791F}" type="parTrans" cxnId="{60E65AAD-7F66-4761-A72B-F37EADE58061}">
      <dgm:prSet/>
      <dgm:spPr/>
      <dgm:t>
        <a:bodyPr/>
        <a:lstStyle/>
        <a:p>
          <a:endParaRPr lang="en-US"/>
        </a:p>
      </dgm:t>
    </dgm:pt>
    <dgm:pt modelId="{C5DB0AF2-A6C6-42B4-9BE3-5332367F12E7}" type="sibTrans" cxnId="{60E65AAD-7F66-4761-A72B-F37EADE58061}">
      <dgm:prSet/>
      <dgm:spPr/>
      <dgm:t>
        <a:bodyPr/>
        <a:lstStyle/>
        <a:p>
          <a:endParaRPr lang="en-US"/>
        </a:p>
      </dgm:t>
    </dgm:pt>
    <dgm:pt modelId="{29B74456-E49E-4E9B-953A-E72A6B97C67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Serviço</a:t>
          </a:r>
          <a:r>
            <a:rPr lang="en-US"/>
            <a:t> de </a:t>
          </a:r>
          <a:r>
            <a:rPr lang="en-US" err="1"/>
            <a:t>Informação</a:t>
          </a:r>
          <a:r>
            <a:rPr lang="en-US"/>
            <a:t> </a:t>
          </a:r>
          <a:r>
            <a:rPr lang="en-US" err="1"/>
            <a:t>ao</a:t>
          </a:r>
          <a:r>
            <a:rPr lang="en-US"/>
            <a:t> </a:t>
          </a:r>
          <a:r>
            <a:rPr lang="en-US" err="1"/>
            <a:t>Cidadão</a:t>
          </a:r>
          <a:endParaRPr lang="en-US"/>
        </a:p>
      </dgm:t>
    </dgm:pt>
    <dgm:pt modelId="{2CD530E3-B02D-4C15-B8EC-21D7619B4D68}" type="parTrans" cxnId="{8A8BB8D2-94BD-4CE8-A6B2-131DE06BECE1}">
      <dgm:prSet/>
      <dgm:spPr/>
      <dgm:t>
        <a:bodyPr/>
        <a:lstStyle/>
        <a:p>
          <a:endParaRPr lang="en-US"/>
        </a:p>
      </dgm:t>
    </dgm:pt>
    <dgm:pt modelId="{3C125ACB-BF6B-4CB4-B257-A09F5DCD213D}" type="sibTrans" cxnId="{8A8BB8D2-94BD-4CE8-A6B2-131DE06BECE1}">
      <dgm:prSet/>
      <dgm:spPr/>
      <dgm:t>
        <a:bodyPr/>
        <a:lstStyle/>
        <a:p>
          <a:endParaRPr lang="en-US"/>
        </a:p>
      </dgm:t>
    </dgm:pt>
    <dgm:pt modelId="{AE1D8A17-9363-48CF-BFAF-745E6FC9BF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Assessoria</a:t>
          </a:r>
          <a:r>
            <a:rPr lang="en-US"/>
            <a:t> de </a:t>
          </a:r>
          <a:r>
            <a:rPr lang="en-US" err="1"/>
            <a:t>Comunicação</a:t>
          </a:r>
          <a:r>
            <a:rPr lang="en-US"/>
            <a:t> Social</a:t>
          </a:r>
        </a:p>
      </dgm:t>
    </dgm:pt>
    <dgm:pt modelId="{AE558E99-5CAE-481D-AD49-2631869AF80E}" type="parTrans" cxnId="{5BF9D810-CD02-4928-982D-0F6409C74FFD}">
      <dgm:prSet/>
      <dgm:spPr/>
      <dgm:t>
        <a:bodyPr/>
        <a:lstStyle/>
        <a:p>
          <a:endParaRPr lang="en-US"/>
        </a:p>
      </dgm:t>
    </dgm:pt>
    <dgm:pt modelId="{497AAFAF-7187-436F-9C19-B6B1B7623F5F}" type="sibTrans" cxnId="{5BF9D810-CD02-4928-982D-0F6409C74FFD}">
      <dgm:prSet/>
      <dgm:spPr/>
      <dgm:t>
        <a:bodyPr/>
        <a:lstStyle/>
        <a:p>
          <a:endParaRPr lang="en-US"/>
        </a:p>
      </dgm:t>
    </dgm:pt>
    <dgm:pt modelId="{7ACB8B57-C8BB-4FB5-BB7B-286F40B149A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Ouvidoria</a:t>
          </a:r>
          <a:endParaRPr lang="en-US"/>
        </a:p>
      </dgm:t>
    </dgm:pt>
    <dgm:pt modelId="{B1CD16CA-37D5-4A9C-89D0-AE29D88B1A7B}" type="parTrans" cxnId="{FE1BB80D-CADB-40B6-B182-7F3864373529}">
      <dgm:prSet/>
      <dgm:spPr/>
      <dgm:t>
        <a:bodyPr/>
        <a:lstStyle/>
        <a:p>
          <a:endParaRPr lang="en-US"/>
        </a:p>
      </dgm:t>
    </dgm:pt>
    <dgm:pt modelId="{42313DA5-5EF0-4782-A7D7-577D77D6D123}" type="sibTrans" cxnId="{FE1BB80D-CADB-40B6-B182-7F3864373529}">
      <dgm:prSet/>
      <dgm:spPr/>
      <dgm:t>
        <a:bodyPr/>
        <a:lstStyle/>
        <a:p>
          <a:endParaRPr lang="en-US"/>
        </a:p>
      </dgm:t>
    </dgm:pt>
    <dgm:pt modelId="{D21BBB0C-2435-4D4B-8DF0-4341BF5E2FA0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Áreas de Negócio</a:t>
          </a:r>
        </a:p>
      </dgm:t>
    </dgm:pt>
    <dgm:pt modelId="{764CFC64-6A8F-3949-8F55-314C0CC8852B}" type="parTrans" cxnId="{397FE50F-580D-B144-943A-9A0A15A546B5}">
      <dgm:prSet/>
      <dgm:spPr/>
      <dgm:t>
        <a:bodyPr/>
        <a:lstStyle/>
        <a:p>
          <a:endParaRPr lang="pt-BR"/>
        </a:p>
      </dgm:t>
    </dgm:pt>
    <dgm:pt modelId="{A18CA4E0-4ECB-7441-A35B-339B38F835F9}" type="sibTrans" cxnId="{397FE50F-580D-B144-943A-9A0A15A546B5}">
      <dgm:prSet/>
      <dgm:spPr/>
      <dgm:t>
        <a:bodyPr/>
        <a:lstStyle/>
        <a:p>
          <a:endParaRPr lang="pt-BR"/>
        </a:p>
      </dgm:t>
    </dgm:pt>
    <dgm:pt modelId="{2D7BA1E8-D336-4213-A23D-7A348DFD31FD}" type="pres">
      <dgm:prSet presAssocID="{A6425455-CF69-431E-88A7-F2559195A870}" presName="root" presStyleCnt="0">
        <dgm:presLayoutVars>
          <dgm:dir/>
          <dgm:resizeHandles val="exact"/>
        </dgm:presLayoutVars>
      </dgm:prSet>
      <dgm:spPr/>
    </dgm:pt>
    <dgm:pt modelId="{CCC4A9E9-A353-4639-AAA8-C4DE66EC5A45}" type="pres">
      <dgm:prSet presAssocID="{B28C1D24-699D-4E37-AB42-E64E548FB1AD}" presName="compNode" presStyleCnt="0"/>
      <dgm:spPr/>
    </dgm:pt>
    <dgm:pt modelId="{E675130D-63E8-4DFF-A2EE-AC7CA547F19E}" type="pres">
      <dgm:prSet presAssocID="{B28C1D24-699D-4E37-AB42-E64E548FB1AD}" presName="bgRect" presStyleLbl="bgShp" presStyleIdx="0" presStyleCnt="5"/>
      <dgm:spPr/>
    </dgm:pt>
    <dgm:pt modelId="{455F2B2F-3374-4C66-94E6-34C063025EAE}" type="pres">
      <dgm:prSet presAssocID="{B28C1D24-699D-4E37-AB42-E64E548FB1A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ador"/>
        </a:ext>
      </dgm:extLst>
    </dgm:pt>
    <dgm:pt modelId="{40B65BA2-86BF-439A-BA04-282EA4FAAD6E}" type="pres">
      <dgm:prSet presAssocID="{B28C1D24-699D-4E37-AB42-E64E548FB1AD}" presName="spaceRect" presStyleCnt="0"/>
      <dgm:spPr/>
    </dgm:pt>
    <dgm:pt modelId="{B7AF48D3-E210-4D72-9CB8-CFA70BB59ED5}" type="pres">
      <dgm:prSet presAssocID="{B28C1D24-699D-4E37-AB42-E64E548FB1AD}" presName="parTx" presStyleLbl="revTx" presStyleIdx="0" presStyleCnt="5">
        <dgm:presLayoutVars>
          <dgm:chMax val="0"/>
          <dgm:chPref val="0"/>
        </dgm:presLayoutVars>
      </dgm:prSet>
      <dgm:spPr/>
    </dgm:pt>
    <dgm:pt modelId="{F610F9E5-EE7C-4DEE-8009-0609F82F05A1}" type="pres">
      <dgm:prSet presAssocID="{C5DB0AF2-A6C6-42B4-9BE3-5332367F12E7}" presName="sibTrans" presStyleCnt="0"/>
      <dgm:spPr/>
    </dgm:pt>
    <dgm:pt modelId="{36AD237C-66D6-471A-876C-B45B7C94EB09}" type="pres">
      <dgm:prSet presAssocID="{29B74456-E49E-4E9B-953A-E72A6B97C674}" presName="compNode" presStyleCnt="0"/>
      <dgm:spPr/>
    </dgm:pt>
    <dgm:pt modelId="{813AB17E-AE87-430A-A848-ABB97F971576}" type="pres">
      <dgm:prSet presAssocID="{29B74456-E49E-4E9B-953A-E72A6B97C674}" presName="bgRect" presStyleLbl="bgShp" presStyleIdx="1" presStyleCnt="5"/>
      <dgm:spPr/>
    </dgm:pt>
    <dgm:pt modelId="{BB6DB8F0-7B89-4F7A-9581-7868F98FEAA1}" type="pres">
      <dgm:prSet presAssocID="{29B74456-E49E-4E9B-953A-E72A6B97C67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1F3DAE35-3C4C-4DDD-9F3E-0B75647571C7}" type="pres">
      <dgm:prSet presAssocID="{29B74456-E49E-4E9B-953A-E72A6B97C674}" presName="spaceRect" presStyleCnt="0"/>
      <dgm:spPr/>
    </dgm:pt>
    <dgm:pt modelId="{0EBA2DEF-63F8-4E87-A367-07E5879F1D88}" type="pres">
      <dgm:prSet presAssocID="{29B74456-E49E-4E9B-953A-E72A6B97C674}" presName="parTx" presStyleLbl="revTx" presStyleIdx="1" presStyleCnt="5">
        <dgm:presLayoutVars>
          <dgm:chMax val="0"/>
          <dgm:chPref val="0"/>
        </dgm:presLayoutVars>
      </dgm:prSet>
      <dgm:spPr/>
    </dgm:pt>
    <dgm:pt modelId="{8A9B34D5-1C0F-477E-A089-8FB03B797ADA}" type="pres">
      <dgm:prSet presAssocID="{3C125ACB-BF6B-4CB4-B257-A09F5DCD213D}" presName="sibTrans" presStyleCnt="0"/>
      <dgm:spPr/>
    </dgm:pt>
    <dgm:pt modelId="{9E08441B-12F2-4286-BEDD-448B602F4DB1}" type="pres">
      <dgm:prSet presAssocID="{AE1D8A17-9363-48CF-BFAF-745E6FC9BF0D}" presName="compNode" presStyleCnt="0"/>
      <dgm:spPr/>
    </dgm:pt>
    <dgm:pt modelId="{C3CF1501-A72E-4177-B9EC-325823ADECF1}" type="pres">
      <dgm:prSet presAssocID="{AE1D8A17-9363-48CF-BFAF-745E6FC9BF0D}" presName="bgRect" presStyleLbl="bgShp" presStyleIdx="2" presStyleCnt="5"/>
      <dgm:spPr/>
    </dgm:pt>
    <dgm:pt modelId="{39AA6E45-CDFB-4310-B027-DA2ACD16AF4A}" type="pres">
      <dgm:prSet presAssocID="{AE1D8A17-9363-48CF-BFAF-745E6FC9BF0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1730AEA5-F6D9-4874-B15F-8EE46C2D125E}" type="pres">
      <dgm:prSet presAssocID="{AE1D8A17-9363-48CF-BFAF-745E6FC9BF0D}" presName="spaceRect" presStyleCnt="0"/>
      <dgm:spPr/>
    </dgm:pt>
    <dgm:pt modelId="{1005C334-B714-4606-A129-4F329735C867}" type="pres">
      <dgm:prSet presAssocID="{AE1D8A17-9363-48CF-BFAF-745E6FC9BF0D}" presName="parTx" presStyleLbl="revTx" presStyleIdx="2" presStyleCnt="5">
        <dgm:presLayoutVars>
          <dgm:chMax val="0"/>
          <dgm:chPref val="0"/>
        </dgm:presLayoutVars>
      </dgm:prSet>
      <dgm:spPr/>
    </dgm:pt>
    <dgm:pt modelId="{531F1833-994E-4DCB-880D-E60308B9E03D}" type="pres">
      <dgm:prSet presAssocID="{497AAFAF-7187-436F-9C19-B6B1B7623F5F}" presName="sibTrans" presStyleCnt="0"/>
      <dgm:spPr/>
    </dgm:pt>
    <dgm:pt modelId="{620FF194-0A58-4FE4-A616-8C17DDC5E423}" type="pres">
      <dgm:prSet presAssocID="{7ACB8B57-C8BB-4FB5-BB7B-286F40B149A7}" presName="compNode" presStyleCnt="0"/>
      <dgm:spPr/>
    </dgm:pt>
    <dgm:pt modelId="{B07D0A93-1A16-4AC9-8B06-031369A14E32}" type="pres">
      <dgm:prSet presAssocID="{7ACB8B57-C8BB-4FB5-BB7B-286F40B149A7}" presName="bgRect" presStyleLbl="bgShp" presStyleIdx="3" presStyleCnt="5"/>
      <dgm:spPr/>
    </dgm:pt>
    <dgm:pt modelId="{B1B3B011-4332-4653-AA73-1C56E74FB2AF}" type="pres">
      <dgm:prSet presAssocID="{7ACB8B57-C8BB-4FB5-BB7B-286F40B149A7}" presName="iconRect" presStyleLbl="node1" presStyleIdx="3" presStyleCnt="5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C9A52B3A-6E9B-46A7-8AE0-E5F3FBA69D3D}" type="pres">
      <dgm:prSet presAssocID="{7ACB8B57-C8BB-4FB5-BB7B-286F40B149A7}" presName="spaceRect" presStyleCnt="0"/>
      <dgm:spPr/>
    </dgm:pt>
    <dgm:pt modelId="{949FDACC-E58D-418D-9829-9FEDF4CFBD27}" type="pres">
      <dgm:prSet presAssocID="{7ACB8B57-C8BB-4FB5-BB7B-286F40B149A7}" presName="parTx" presStyleLbl="revTx" presStyleIdx="3" presStyleCnt="5">
        <dgm:presLayoutVars>
          <dgm:chMax val="0"/>
          <dgm:chPref val="0"/>
        </dgm:presLayoutVars>
      </dgm:prSet>
      <dgm:spPr/>
    </dgm:pt>
    <dgm:pt modelId="{4FCB679A-10ED-D947-999A-2383212478FE}" type="pres">
      <dgm:prSet presAssocID="{42313DA5-5EF0-4782-A7D7-577D77D6D123}" presName="sibTrans" presStyleCnt="0"/>
      <dgm:spPr/>
    </dgm:pt>
    <dgm:pt modelId="{198AA793-7ABC-804A-9C03-45002D7FDD7B}" type="pres">
      <dgm:prSet presAssocID="{D21BBB0C-2435-4D4B-8DF0-4341BF5E2FA0}" presName="compNode" presStyleCnt="0"/>
      <dgm:spPr/>
    </dgm:pt>
    <dgm:pt modelId="{C2168436-5227-514E-A34B-BB3E04E6C97A}" type="pres">
      <dgm:prSet presAssocID="{D21BBB0C-2435-4D4B-8DF0-4341BF5E2FA0}" presName="bgRect" presStyleLbl="bgShp" presStyleIdx="4" presStyleCnt="5"/>
      <dgm:spPr/>
    </dgm:pt>
    <dgm:pt modelId="{29E53903-70CA-DE43-A620-526D1B9B6FA2}" type="pres">
      <dgm:prSet presAssocID="{D21BBB0C-2435-4D4B-8DF0-4341BF5E2FA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sta"/>
        </a:ext>
      </dgm:extLst>
    </dgm:pt>
    <dgm:pt modelId="{C51BDAF1-8424-6643-B182-0112FBCFD158}" type="pres">
      <dgm:prSet presAssocID="{D21BBB0C-2435-4D4B-8DF0-4341BF5E2FA0}" presName="spaceRect" presStyleCnt="0"/>
      <dgm:spPr/>
    </dgm:pt>
    <dgm:pt modelId="{A052DF11-99D9-7447-9B00-48AC93CD02C9}" type="pres">
      <dgm:prSet presAssocID="{D21BBB0C-2435-4D4B-8DF0-4341BF5E2FA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E1BB80D-CADB-40B6-B182-7F3864373529}" srcId="{A6425455-CF69-431E-88A7-F2559195A870}" destId="{7ACB8B57-C8BB-4FB5-BB7B-286F40B149A7}" srcOrd="3" destOrd="0" parTransId="{B1CD16CA-37D5-4A9C-89D0-AE29D88B1A7B}" sibTransId="{42313DA5-5EF0-4782-A7D7-577D77D6D123}"/>
    <dgm:cxn modelId="{397FE50F-580D-B144-943A-9A0A15A546B5}" srcId="{A6425455-CF69-431E-88A7-F2559195A870}" destId="{D21BBB0C-2435-4D4B-8DF0-4341BF5E2FA0}" srcOrd="4" destOrd="0" parTransId="{764CFC64-6A8F-3949-8F55-314C0CC8852B}" sibTransId="{A18CA4E0-4ECB-7441-A35B-339B38F835F9}"/>
    <dgm:cxn modelId="{5BF9D810-CD02-4928-982D-0F6409C74FFD}" srcId="{A6425455-CF69-431E-88A7-F2559195A870}" destId="{AE1D8A17-9363-48CF-BFAF-745E6FC9BF0D}" srcOrd="2" destOrd="0" parTransId="{AE558E99-5CAE-481D-AD49-2631869AF80E}" sibTransId="{497AAFAF-7187-436F-9C19-B6B1B7623F5F}"/>
    <dgm:cxn modelId="{D5569B64-C7A1-5E44-B2F4-95431B8D2539}" type="presOf" srcId="{B28C1D24-699D-4E37-AB42-E64E548FB1AD}" destId="{B7AF48D3-E210-4D72-9CB8-CFA70BB59ED5}" srcOrd="0" destOrd="0" presId="urn:microsoft.com/office/officeart/2018/2/layout/IconVerticalSolidList"/>
    <dgm:cxn modelId="{A1FFE56B-405B-4744-88B2-25B2F38A0802}" type="presOf" srcId="{7ACB8B57-C8BB-4FB5-BB7B-286F40B149A7}" destId="{949FDACC-E58D-418D-9829-9FEDF4CFBD27}" srcOrd="0" destOrd="0" presId="urn:microsoft.com/office/officeart/2018/2/layout/IconVerticalSolidList"/>
    <dgm:cxn modelId="{B16D4B8E-9634-6D44-9189-8A2BD9814411}" type="presOf" srcId="{AE1D8A17-9363-48CF-BFAF-745E6FC9BF0D}" destId="{1005C334-B714-4606-A129-4F329735C867}" srcOrd="0" destOrd="0" presId="urn:microsoft.com/office/officeart/2018/2/layout/IconVerticalSolidList"/>
    <dgm:cxn modelId="{60E65AAD-7F66-4761-A72B-F37EADE58061}" srcId="{A6425455-CF69-431E-88A7-F2559195A870}" destId="{B28C1D24-699D-4E37-AB42-E64E548FB1AD}" srcOrd="0" destOrd="0" parTransId="{DB21F251-78C0-4E04-8740-39C1B037791F}" sibTransId="{C5DB0AF2-A6C6-42B4-9BE3-5332367F12E7}"/>
    <dgm:cxn modelId="{85BD05AE-D66B-5D49-94BB-CB35742DE24B}" type="presOf" srcId="{D21BBB0C-2435-4D4B-8DF0-4341BF5E2FA0}" destId="{A052DF11-99D9-7447-9B00-48AC93CD02C9}" srcOrd="0" destOrd="0" presId="urn:microsoft.com/office/officeart/2018/2/layout/IconVerticalSolidList"/>
    <dgm:cxn modelId="{4E9CE4C7-F56B-4E5B-9B01-D9B3BE468E87}" type="presOf" srcId="{A6425455-CF69-431E-88A7-F2559195A870}" destId="{2D7BA1E8-D336-4213-A23D-7A348DFD31FD}" srcOrd="0" destOrd="0" presId="urn:microsoft.com/office/officeart/2018/2/layout/IconVerticalSolidList"/>
    <dgm:cxn modelId="{8A8BB8D2-94BD-4CE8-A6B2-131DE06BECE1}" srcId="{A6425455-CF69-431E-88A7-F2559195A870}" destId="{29B74456-E49E-4E9B-953A-E72A6B97C674}" srcOrd="1" destOrd="0" parTransId="{2CD530E3-B02D-4C15-B8EC-21D7619B4D68}" sibTransId="{3C125ACB-BF6B-4CB4-B257-A09F5DCD213D}"/>
    <dgm:cxn modelId="{48C73BD3-FBB8-1B4D-86D1-DF6DD730D0CF}" type="presOf" srcId="{29B74456-E49E-4E9B-953A-E72A6B97C674}" destId="{0EBA2DEF-63F8-4E87-A367-07E5879F1D88}" srcOrd="0" destOrd="0" presId="urn:microsoft.com/office/officeart/2018/2/layout/IconVerticalSolidList"/>
    <dgm:cxn modelId="{ADDB64CB-A35F-A64A-BF8E-0C8660941E18}" type="presParOf" srcId="{2D7BA1E8-D336-4213-A23D-7A348DFD31FD}" destId="{CCC4A9E9-A353-4639-AAA8-C4DE66EC5A45}" srcOrd="0" destOrd="0" presId="urn:microsoft.com/office/officeart/2018/2/layout/IconVerticalSolidList"/>
    <dgm:cxn modelId="{6C07C702-AC18-E949-92D4-EA3CB7921FF3}" type="presParOf" srcId="{CCC4A9E9-A353-4639-AAA8-C4DE66EC5A45}" destId="{E675130D-63E8-4DFF-A2EE-AC7CA547F19E}" srcOrd="0" destOrd="0" presId="urn:microsoft.com/office/officeart/2018/2/layout/IconVerticalSolidList"/>
    <dgm:cxn modelId="{E04CD943-CC7D-EA43-BA3C-694C44685DE2}" type="presParOf" srcId="{CCC4A9E9-A353-4639-AAA8-C4DE66EC5A45}" destId="{455F2B2F-3374-4C66-94E6-34C063025EAE}" srcOrd="1" destOrd="0" presId="urn:microsoft.com/office/officeart/2018/2/layout/IconVerticalSolidList"/>
    <dgm:cxn modelId="{62816906-C74B-8D41-8D16-67AE0890DD94}" type="presParOf" srcId="{CCC4A9E9-A353-4639-AAA8-C4DE66EC5A45}" destId="{40B65BA2-86BF-439A-BA04-282EA4FAAD6E}" srcOrd="2" destOrd="0" presId="urn:microsoft.com/office/officeart/2018/2/layout/IconVerticalSolidList"/>
    <dgm:cxn modelId="{B91C4868-8A9D-2742-A963-F02DCD5C4DBF}" type="presParOf" srcId="{CCC4A9E9-A353-4639-AAA8-C4DE66EC5A45}" destId="{B7AF48D3-E210-4D72-9CB8-CFA70BB59ED5}" srcOrd="3" destOrd="0" presId="urn:microsoft.com/office/officeart/2018/2/layout/IconVerticalSolidList"/>
    <dgm:cxn modelId="{46D9CD97-4BE0-8A43-A1FB-24265207EF55}" type="presParOf" srcId="{2D7BA1E8-D336-4213-A23D-7A348DFD31FD}" destId="{F610F9E5-EE7C-4DEE-8009-0609F82F05A1}" srcOrd="1" destOrd="0" presId="urn:microsoft.com/office/officeart/2018/2/layout/IconVerticalSolidList"/>
    <dgm:cxn modelId="{EA83FF7B-3C35-724A-9D7E-BF7991EE5D2B}" type="presParOf" srcId="{2D7BA1E8-D336-4213-A23D-7A348DFD31FD}" destId="{36AD237C-66D6-471A-876C-B45B7C94EB09}" srcOrd="2" destOrd="0" presId="urn:microsoft.com/office/officeart/2018/2/layout/IconVerticalSolidList"/>
    <dgm:cxn modelId="{C558692E-E8A8-D84F-9FD5-D4F6D92A60DE}" type="presParOf" srcId="{36AD237C-66D6-471A-876C-B45B7C94EB09}" destId="{813AB17E-AE87-430A-A848-ABB97F971576}" srcOrd="0" destOrd="0" presId="urn:microsoft.com/office/officeart/2018/2/layout/IconVerticalSolidList"/>
    <dgm:cxn modelId="{2B290CEA-8600-734C-A628-8A666E1C6D86}" type="presParOf" srcId="{36AD237C-66D6-471A-876C-B45B7C94EB09}" destId="{BB6DB8F0-7B89-4F7A-9581-7868F98FEAA1}" srcOrd="1" destOrd="0" presId="urn:microsoft.com/office/officeart/2018/2/layout/IconVerticalSolidList"/>
    <dgm:cxn modelId="{6A3EEA1A-AF04-8345-A1F2-4CCA788A62B8}" type="presParOf" srcId="{36AD237C-66D6-471A-876C-B45B7C94EB09}" destId="{1F3DAE35-3C4C-4DDD-9F3E-0B75647571C7}" srcOrd="2" destOrd="0" presId="urn:microsoft.com/office/officeart/2018/2/layout/IconVerticalSolidList"/>
    <dgm:cxn modelId="{5D2E333F-4537-3F4C-9D5F-B01812B2559B}" type="presParOf" srcId="{36AD237C-66D6-471A-876C-B45B7C94EB09}" destId="{0EBA2DEF-63F8-4E87-A367-07E5879F1D88}" srcOrd="3" destOrd="0" presId="urn:microsoft.com/office/officeart/2018/2/layout/IconVerticalSolidList"/>
    <dgm:cxn modelId="{FC41C7BC-8457-784A-B67B-FADFEE21B133}" type="presParOf" srcId="{2D7BA1E8-D336-4213-A23D-7A348DFD31FD}" destId="{8A9B34D5-1C0F-477E-A089-8FB03B797ADA}" srcOrd="3" destOrd="0" presId="urn:microsoft.com/office/officeart/2018/2/layout/IconVerticalSolidList"/>
    <dgm:cxn modelId="{82C0280E-6DD7-924D-B191-18FB4B6DB0B7}" type="presParOf" srcId="{2D7BA1E8-D336-4213-A23D-7A348DFD31FD}" destId="{9E08441B-12F2-4286-BEDD-448B602F4DB1}" srcOrd="4" destOrd="0" presId="urn:microsoft.com/office/officeart/2018/2/layout/IconVerticalSolidList"/>
    <dgm:cxn modelId="{FFE00C50-D82E-9F4C-8191-0965A8BA8FA0}" type="presParOf" srcId="{9E08441B-12F2-4286-BEDD-448B602F4DB1}" destId="{C3CF1501-A72E-4177-B9EC-325823ADECF1}" srcOrd="0" destOrd="0" presId="urn:microsoft.com/office/officeart/2018/2/layout/IconVerticalSolidList"/>
    <dgm:cxn modelId="{312DEEEF-123B-3B4F-8211-634CD1FEB3FA}" type="presParOf" srcId="{9E08441B-12F2-4286-BEDD-448B602F4DB1}" destId="{39AA6E45-CDFB-4310-B027-DA2ACD16AF4A}" srcOrd="1" destOrd="0" presId="urn:microsoft.com/office/officeart/2018/2/layout/IconVerticalSolidList"/>
    <dgm:cxn modelId="{5F880BDB-B7F3-D447-94C0-2C78239A351C}" type="presParOf" srcId="{9E08441B-12F2-4286-BEDD-448B602F4DB1}" destId="{1730AEA5-F6D9-4874-B15F-8EE46C2D125E}" srcOrd="2" destOrd="0" presId="urn:microsoft.com/office/officeart/2018/2/layout/IconVerticalSolidList"/>
    <dgm:cxn modelId="{17CDB8A4-A850-F94F-9D26-5A3C01BE3D01}" type="presParOf" srcId="{9E08441B-12F2-4286-BEDD-448B602F4DB1}" destId="{1005C334-B714-4606-A129-4F329735C867}" srcOrd="3" destOrd="0" presId="urn:microsoft.com/office/officeart/2018/2/layout/IconVerticalSolidList"/>
    <dgm:cxn modelId="{3BD92C44-FC5D-FC42-8DE7-A5CEE0B8FC2D}" type="presParOf" srcId="{2D7BA1E8-D336-4213-A23D-7A348DFD31FD}" destId="{531F1833-994E-4DCB-880D-E60308B9E03D}" srcOrd="5" destOrd="0" presId="urn:microsoft.com/office/officeart/2018/2/layout/IconVerticalSolidList"/>
    <dgm:cxn modelId="{1900ACEA-403A-F544-815C-E6E671E35084}" type="presParOf" srcId="{2D7BA1E8-D336-4213-A23D-7A348DFD31FD}" destId="{620FF194-0A58-4FE4-A616-8C17DDC5E423}" srcOrd="6" destOrd="0" presId="urn:microsoft.com/office/officeart/2018/2/layout/IconVerticalSolidList"/>
    <dgm:cxn modelId="{2C56AE67-F1C2-4E48-BEE1-3303BDD9A9B1}" type="presParOf" srcId="{620FF194-0A58-4FE4-A616-8C17DDC5E423}" destId="{B07D0A93-1A16-4AC9-8B06-031369A14E32}" srcOrd="0" destOrd="0" presId="urn:microsoft.com/office/officeart/2018/2/layout/IconVerticalSolidList"/>
    <dgm:cxn modelId="{DFE13790-A21C-6646-9425-FEF491E0E05F}" type="presParOf" srcId="{620FF194-0A58-4FE4-A616-8C17DDC5E423}" destId="{B1B3B011-4332-4653-AA73-1C56E74FB2AF}" srcOrd="1" destOrd="0" presId="urn:microsoft.com/office/officeart/2018/2/layout/IconVerticalSolidList"/>
    <dgm:cxn modelId="{5C43A383-E68E-5745-82A5-DD8613D2AA93}" type="presParOf" srcId="{620FF194-0A58-4FE4-A616-8C17DDC5E423}" destId="{C9A52B3A-6E9B-46A7-8AE0-E5F3FBA69D3D}" srcOrd="2" destOrd="0" presId="urn:microsoft.com/office/officeart/2018/2/layout/IconVerticalSolidList"/>
    <dgm:cxn modelId="{F2DB05EB-0E76-7648-879C-AD9592583210}" type="presParOf" srcId="{620FF194-0A58-4FE4-A616-8C17DDC5E423}" destId="{949FDACC-E58D-418D-9829-9FEDF4CFBD27}" srcOrd="3" destOrd="0" presId="urn:microsoft.com/office/officeart/2018/2/layout/IconVerticalSolidList"/>
    <dgm:cxn modelId="{17595EA2-455A-3643-A6C2-CA25E2F252E3}" type="presParOf" srcId="{2D7BA1E8-D336-4213-A23D-7A348DFD31FD}" destId="{4FCB679A-10ED-D947-999A-2383212478FE}" srcOrd="7" destOrd="0" presId="urn:microsoft.com/office/officeart/2018/2/layout/IconVerticalSolidList"/>
    <dgm:cxn modelId="{6699FC30-2FE1-0D4D-BF76-E9F622A60E68}" type="presParOf" srcId="{2D7BA1E8-D336-4213-A23D-7A348DFD31FD}" destId="{198AA793-7ABC-804A-9C03-45002D7FDD7B}" srcOrd="8" destOrd="0" presId="urn:microsoft.com/office/officeart/2018/2/layout/IconVerticalSolidList"/>
    <dgm:cxn modelId="{31DEA042-9226-044A-99DA-705BBDE0D89A}" type="presParOf" srcId="{198AA793-7ABC-804A-9C03-45002D7FDD7B}" destId="{C2168436-5227-514E-A34B-BB3E04E6C97A}" srcOrd="0" destOrd="0" presId="urn:microsoft.com/office/officeart/2018/2/layout/IconVerticalSolidList"/>
    <dgm:cxn modelId="{BE90217D-2EF5-F249-81F7-9C0434B99F5E}" type="presParOf" srcId="{198AA793-7ABC-804A-9C03-45002D7FDD7B}" destId="{29E53903-70CA-DE43-A620-526D1B9B6FA2}" srcOrd="1" destOrd="0" presId="urn:microsoft.com/office/officeart/2018/2/layout/IconVerticalSolidList"/>
    <dgm:cxn modelId="{8BEE6AE8-F6D8-0843-A41C-D8EB6979CB4E}" type="presParOf" srcId="{198AA793-7ABC-804A-9C03-45002D7FDD7B}" destId="{C51BDAF1-8424-6643-B182-0112FBCFD158}" srcOrd="2" destOrd="0" presId="urn:microsoft.com/office/officeart/2018/2/layout/IconVerticalSolidList"/>
    <dgm:cxn modelId="{E25A7648-CDD8-4546-AFFF-13962E7ED7A5}" type="presParOf" srcId="{198AA793-7ABC-804A-9C03-45002D7FDD7B}" destId="{A052DF11-99D9-7447-9B00-48AC93CD02C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5130D-63E8-4DFF-A2EE-AC7CA547F19E}">
      <dsp:nvSpPr>
        <dsp:cNvPr id="0" name=""/>
        <dsp:cNvSpPr/>
      </dsp:nvSpPr>
      <dsp:spPr>
        <a:xfrm>
          <a:off x="0" y="3890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F2B2F-3374-4C66-94E6-34C063025EAE}">
      <dsp:nvSpPr>
        <dsp:cNvPr id="0" name=""/>
        <dsp:cNvSpPr/>
      </dsp:nvSpPr>
      <dsp:spPr>
        <a:xfrm>
          <a:off x="250661" y="190332"/>
          <a:ext cx="455748" cy="4557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F48D3-E210-4D72-9CB8-CFA70BB59ED5}">
      <dsp:nvSpPr>
        <dsp:cNvPr id="0" name=""/>
        <dsp:cNvSpPr/>
      </dsp:nvSpPr>
      <dsp:spPr>
        <a:xfrm>
          <a:off x="957071" y="3890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err="1"/>
            <a:t>Área</a:t>
          </a:r>
          <a:r>
            <a:rPr lang="en-US" sz="1900" kern="1200"/>
            <a:t> de </a:t>
          </a:r>
          <a:r>
            <a:rPr lang="en-US" sz="1900" kern="1200" err="1"/>
            <a:t>Tecnologia</a:t>
          </a:r>
          <a:r>
            <a:rPr lang="en-US" sz="1900" kern="1200"/>
            <a:t> de </a:t>
          </a:r>
          <a:r>
            <a:rPr lang="en-US" sz="1900" kern="1200" err="1"/>
            <a:t>Informação</a:t>
          </a:r>
          <a:endParaRPr lang="en-US" sz="1900" kern="1200"/>
        </a:p>
      </dsp:txBody>
      <dsp:txXfrm>
        <a:off x="957071" y="3890"/>
        <a:ext cx="4014531" cy="828633"/>
      </dsp:txXfrm>
    </dsp:sp>
    <dsp:sp modelId="{813AB17E-AE87-430A-A848-ABB97F971576}">
      <dsp:nvSpPr>
        <dsp:cNvPr id="0" name=""/>
        <dsp:cNvSpPr/>
      </dsp:nvSpPr>
      <dsp:spPr>
        <a:xfrm>
          <a:off x="0" y="1039682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6DB8F0-7B89-4F7A-9581-7868F98FEAA1}">
      <dsp:nvSpPr>
        <dsp:cNvPr id="0" name=""/>
        <dsp:cNvSpPr/>
      </dsp:nvSpPr>
      <dsp:spPr>
        <a:xfrm>
          <a:off x="250661" y="1226124"/>
          <a:ext cx="455748" cy="4557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A2DEF-63F8-4E87-A367-07E5879F1D88}">
      <dsp:nvSpPr>
        <dsp:cNvPr id="0" name=""/>
        <dsp:cNvSpPr/>
      </dsp:nvSpPr>
      <dsp:spPr>
        <a:xfrm>
          <a:off x="957071" y="1039682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err="1"/>
            <a:t>Serviço</a:t>
          </a:r>
          <a:r>
            <a:rPr lang="en-US" sz="1900" kern="1200"/>
            <a:t> de </a:t>
          </a:r>
          <a:r>
            <a:rPr lang="en-US" sz="1900" kern="1200" err="1"/>
            <a:t>Informação</a:t>
          </a:r>
          <a:r>
            <a:rPr lang="en-US" sz="1900" kern="1200"/>
            <a:t> </a:t>
          </a:r>
          <a:r>
            <a:rPr lang="en-US" sz="1900" kern="1200" err="1"/>
            <a:t>ao</a:t>
          </a:r>
          <a:r>
            <a:rPr lang="en-US" sz="1900" kern="1200"/>
            <a:t> </a:t>
          </a:r>
          <a:r>
            <a:rPr lang="en-US" sz="1900" kern="1200" err="1"/>
            <a:t>Cidadão</a:t>
          </a:r>
          <a:endParaRPr lang="en-US" sz="1900" kern="1200"/>
        </a:p>
      </dsp:txBody>
      <dsp:txXfrm>
        <a:off x="957071" y="1039682"/>
        <a:ext cx="4014531" cy="828633"/>
      </dsp:txXfrm>
    </dsp:sp>
    <dsp:sp modelId="{C3CF1501-A72E-4177-B9EC-325823ADECF1}">
      <dsp:nvSpPr>
        <dsp:cNvPr id="0" name=""/>
        <dsp:cNvSpPr/>
      </dsp:nvSpPr>
      <dsp:spPr>
        <a:xfrm>
          <a:off x="0" y="2075473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A6E45-CDFB-4310-B027-DA2ACD16AF4A}">
      <dsp:nvSpPr>
        <dsp:cNvPr id="0" name=""/>
        <dsp:cNvSpPr/>
      </dsp:nvSpPr>
      <dsp:spPr>
        <a:xfrm>
          <a:off x="250661" y="2261916"/>
          <a:ext cx="455748" cy="4557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05C334-B714-4606-A129-4F329735C867}">
      <dsp:nvSpPr>
        <dsp:cNvPr id="0" name=""/>
        <dsp:cNvSpPr/>
      </dsp:nvSpPr>
      <dsp:spPr>
        <a:xfrm>
          <a:off x="957071" y="2075473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err="1"/>
            <a:t>Assessoria</a:t>
          </a:r>
          <a:r>
            <a:rPr lang="en-US" sz="1900" kern="1200"/>
            <a:t> de </a:t>
          </a:r>
          <a:r>
            <a:rPr lang="en-US" sz="1900" kern="1200" err="1"/>
            <a:t>Comunicação</a:t>
          </a:r>
          <a:r>
            <a:rPr lang="en-US" sz="1900" kern="1200"/>
            <a:t> Social</a:t>
          </a:r>
        </a:p>
      </dsp:txBody>
      <dsp:txXfrm>
        <a:off x="957071" y="2075473"/>
        <a:ext cx="4014531" cy="828633"/>
      </dsp:txXfrm>
    </dsp:sp>
    <dsp:sp modelId="{B07D0A93-1A16-4AC9-8B06-031369A14E32}">
      <dsp:nvSpPr>
        <dsp:cNvPr id="0" name=""/>
        <dsp:cNvSpPr/>
      </dsp:nvSpPr>
      <dsp:spPr>
        <a:xfrm>
          <a:off x="0" y="3111265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3B011-4332-4653-AA73-1C56E74FB2AF}">
      <dsp:nvSpPr>
        <dsp:cNvPr id="0" name=""/>
        <dsp:cNvSpPr/>
      </dsp:nvSpPr>
      <dsp:spPr>
        <a:xfrm>
          <a:off x="250661" y="3297708"/>
          <a:ext cx="455748" cy="455748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FDACC-E58D-418D-9829-9FEDF4CFBD27}">
      <dsp:nvSpPr>
        <dsp:cNvPr id="0" name=""/>
        <dsp:cNvSpPr/>
      </dsp:nvSpPr>
      <dsp:spPr>
        <a:xfrm>
          <a:off x="957071" y="3111265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Ouvidoria</a:t>
          </a:r>
          <a:endParaRPr lang="en-US" sz="1900" kern="1200"/>
        </a:p>
      </dsp:txBody>
      <dsp:txXfrm>
        <a:off x="957071" y="3111265"/>
        <a:ext cx="4014531" cy="828633"/>
      </dsp:txXfrm>
    </dsp:sp>
    <dsp:sp modelId="{C2168436-5227-514E-A34B-BB3E04E6C97A}">
      <dsp:nvSpPr>
        <dsp:cNvPr id="0" name=""/>
        <dsp:cNvSpPr/>
      </dsp:nvSpPr>
      <dsp:spPr>
        <a:xfrm>
          <a:off x="0" y="4147057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53903-70CA-DE43-A620-526D1B9B6FA2}">
      <dsp:nvSpPr>
        <dsp:cNvPr id="0" name=""/>
        <dsp:cNvSpPr/>
      </dsp:nvSpPr>
      <dsp:spPr>
        <a:xfrm>
          <a:off x="250661" y="4333499"/>
          <a:ext cx="455748" cy="45574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2DF11-99D9-7447-9B00-48AC93CD02C9}">
      <dsp:nvSpPr>
        <dsp:cNvPr id="0" name=""/>
        <dsp:cNvSpPr/>
      </dsp:nvSpPr>
      <dsp:spPr>
        <a:xfrm>
          <a:off x="957071" y="4147057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Áreas de Negócio</a:t>
          </a:r>
        </a:p>
      </dsp:txBody>
      <dsp:txXfrm>
        <a:off x="957071" y="4147057"/>
        <a:ext cx="4014531" cy="828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D41E7-744F-DE42-A2D0-E7B72297C9A6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4F89C-4BE9-A34D-B504-A5AB3A3FCB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6925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7517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104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9048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95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6918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3867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859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96826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3875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85111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tx1"/>
                </a:solidFill>
              </a:rPr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8302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6874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61842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4809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9368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1984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3926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8166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6397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3183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875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4F89C-4BE9-A34D-B504-A5AB3A3FCBB2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2220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9389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622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7584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9488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3044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2821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668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4862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766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107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891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806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4013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739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551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546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E11E3-5F6C-435C-BB05-CB60C412D15F}" type="datetimeFigureOut">
              <a:rPr lang="pt-BR" smtClean="0"/>
              <a:t>15/04/2019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C4BFD3-300F-46B7-A0E5-1BCC4FD5955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902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3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9476" y="4473227"/>
            <a:ext cx="6216024" cy="1096648"/>
          </a:xfrm>
        </p:spPr>
        <p:txBody>
          <a:bodyPr>
            <a:normAutofit fontScale="90000"/>
          </a:bodyPr>
          <a:lstStyle/>
          <a:p>
            <a:pPr algn="l"/>
            <a:r>
              <a:rPr lang="pt-BR" sz="4200" dirty="0"/>
              <a:t>Elaboração do Plano de dados Abertos (PDA)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9476" y="5569874"/>
            <a:ext cx="6216024" cy="701677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PRODIN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1EC7455C-DD21-884D-B3B1-E2B0AEBB2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9" y="2060848"/>
            <a:ext cx="6638619" cy="171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1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3347864" y="2289135"/>
            <a:ext cx="1800200" cy="99098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065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3347864" y="2289135"/>
            <a:ext cx="1800200" cy="99098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DECA40A-25C6-8A4D-8A86-A52C70304E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5590"/>
            <a:ext cx="91440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6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Definir Responsável pelo projeto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2160590"/>
            <a:ext cx="6914729" cy="3880773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400" dirty="0"/>
              <a:t>Coordenar e Elaborar o PDA</a:t>
            </a:r>
          </a:p>
          <a:p>
            <a:pPr algn="just"/>
            <a:r>
              <a:rPr lang="pt-BR" sz="2400" dirty="0"/>
              <a:t>Interagir com áreas finalísticas da instituição e com o INDA </a:t>
            </a:r>
          </a:p>
          <a:p>
            <a:pPr algn="just"/>
            <a:r>
              <a:rPr lang="pt-BR" sz="2400" dirty="0"/>
              <a:t>Conhecimento acerca dos sistemas e bases mantidas pela instituição</a:t>
            </a:r>
          </a:p>
          <a:p>
            <a:pPr algn="just"/>
            <a:r>
              <a:rPr lang="pt-BR" sz="2400" dirty="0"/>
              <a:t>Familiaridade com tema acesso a informação, formato de dados abertos e conceitos web.</a:t>
            </a:r>
          </a:p>
          <a:p>
            <a:pPr algn="just"/>
            <a:r>
              <a:rPr lang="pt-BR" sz="2400" dirty="0"/>
              <a:t>Vinculado a uma unidade de gestão estratégica da informação </a:t>
            </a:r>
          </a:p>
          <a:p>
            <a:pPr algn="just"/>
            <a:endParaRPr lang="pt-BR" sz="2400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09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5004048" y="2436149"/>
            <a:ext cx="2123185" cy="848835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001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5004048" y="2436149"/>
            <a:ext cx="2123185" cy="848835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409FCC3-6B40-D249-A209-85FEBA0819C7}"/>
              </a:ext>
            </a:extLst>
          </p:cNvPr>
          <p:cNvGrpSpPr/>
          <p:nvPr/>
        </p:nvGrpSpPr>
        <p:grpSpPr>
          <a:xfrm>
            <a:off x="35496" y="412461"/>
            <a:ext cx="9191309" cy="6033078"/>
            <a:chOff x="25152" y="1527409"/>
            <a:chExt cx="9191309" cy="6033078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AFBF557-1586-C94B-A75C-E35926451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" y="1527409"/>
              <a:ext cx="9144000" cy="1282987"/>
            </a:xfrm>
            <a:prstGeom prst="rect">
              <a:avLst/>
            </a:prstGeom>
          </p:spPr>
        </p:pic>
        <p:pic>
          <p:nvPicPr>
            <p:cNvPr id="9" name="Imagem 8" descr="Uma imagem contendo captura de tela&#10;&#10;Descrição gerada automaticamente">
              <a:extLst>
                <a:ext uri="{FF2B5EF4-FFF2-40B4-BE49-F238E27FC236}">
                  <a16:creationId xmlns:a16="http://schemas.microsoft.com/office/drawing/2014/main" id="{17CAD5C1-98A3-8148-BE9C-09BC35602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61" y="2702048"/>
              <a:ext cx="9144000" cy="4858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938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Identificação de representantes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2160590"/>
            <a:ext cx="6914729" cy="3880773"/>
          </a:xfrm>
        </p:spPr>
        <p:txBody>
          <a:bodyPr>
            <a:normAutofit/>
          </a:bodyPr>
          <a:lstStyle/>
          <a:p>
            <a:pPr algn="just"/>
            <a:r>
              <a:rPr lang="pt-BR" sz="2400" dirty="0"/>
              <a:t>Conhecimento necessário para a criação de um PDA realista e factível.</a:t>
            </a:r>
          </a:p>
          <a:p>
            <a:pPr algn="just"/>
            <a:r>
              <a:rPr lang="pt-BR" sz="2400" dirty="0" err="1"/>
              <a:t>Ex</a:t>
            </a:r>
            <a:r>
              <a:rPr lang="pt-BR" sz="2400" dirty="0"/>
              <a:t>: SIC ou ouvidoria – Quais dados mais pedidos, reclamações de serviços.</a:t>
            </a:r>
          </a:p>
          <a:p>
            <a:pPr algn="just"/>
            <a:r>
              <a:rPr lang="pt-BR" sz="2400" dirty="0"/>
              <a:t>Gestor de tecnologia – Quais dados mais extraídos, mais rápidos, mais dificuldades, demandas de dados </a:t>
            </a:r>
          </a:p>
          <a:p>
            <a:pPr algn="just"/>
            <a:endParaRPr lang="pt-BR" sz="2400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568805A-4D6F-E34D-9787-0FF2E9FBD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8013700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8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4716016" y="3429000"/>
            <a:ext cx="2123185" cy="848835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436A222-ADCF-E149-BBB5-EA5EFA4CF9B9}"/>
              </a:ext>
            </a:extLst>
          </p:cNvPr>
          <p:cNvGrpSpPr/>
          <p:nvPr/>
        </p:nvGrpSpPr>
        <p:grpSpPr>
          <a:xfrm>
            <a:off x="1259632" y="2260352"/>
            <a:ext cx="6299200" cy="3770757"/>
            <a:chOff x="-13275" y="1096012"/>
            <a:chExt cx="6299200" cy="3770757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1CFA0E3C-6EC2-C641-925A-F9C3AA9A8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4" y="1096012"/>
              <a:ext cx="3467100" cy="660400"/>
            </a:xfrm>
            <a:prstGeom prst="rect">
              <a:avLst/>
            </a:prstGeom>
          </p:spPr>
        </p:pic>
        <p:pic>
          <p:nvPicPr>
            <p:cNvPr id="12" name="Imagem 11" descr="Uma imagem contendo captura de tela&#10;&#10;Descrição gerada automaticamente">
              <a:extLst>
                <a:ext uri="{FF2B5EF4-FFF2-40B4-BE49-F238E27FC236}">
                  <a16:creationId xmlns:a16="http://schemas.microsoft.com/office/drawing/2014/main" id="{EFEE5503-D364-274A-9FC9-B8FEB2D12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275" y="1663911"/>
              <a:ext cx="6299200" cy="32028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04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3BEA7171-97DD-194A-9457-A55E14C8F7C3}"/>
              </a:ext>
            </a:extLst>
          </p:cNvPr>
          <p:cNvSpPr txBox="1"/>
          <p:nvPr/>
        </p:nvSpPr>
        <p:spPr>
          <a:xfrm>
            <a:off x="3059832" y="3429000"/>
            <a:ext cx="1793729" cy="783052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509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id="{9B9E11D7-8C0D-DC4D-8E70-9EF35348D7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8" r="17033"/>
          <a:stretch/>
        </p:blipFill>
        <p:spPr>
          <a:xfrm>
            <a:off x="3202390" y="-1"/>
            <a:ext cx="5941610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t-BR" b="1" dirty="0"/>
              <a:t>Elaboração do PDA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1449" y="2060848"/>
            <a:ext cx="2888342" cy="3880773"/>
          </a:xfrm>
        </p:spPr>
        <p:txBody>
          <a:bodyPr>
            <a:noAutofit/>
          </a:bodyPr>
          <a:lstStyle/>
          <a:p>
            <a:r>
              <a:rPr lang="pt-BR" dirty="0"/>
              <a:t>Organização do inventário de dados </a:t>
            </a:r>
          </a:p>
          <a:p>
            <a:r>
              <a:rPr lang="pt-BR" dirty="0"/>
              <a:t>Priorização dos mesmos </a:t>
            </a:r>
          </a:p>
          <a:p>
            <a:r>
              <a:rPr lang="pt-BR" dirty="0"/>
              <a:t>Definição da estratégia de abertura</a:t>
            </a:r>
          </a:p>
          <a:p>
            <a:r>
              <a:rPr lang="pt-BR" dirty="0"/>
              <a:t>Cronograma</a:t>
            </a:r>
          </a:p>
          <a:p>
            <a:pPr>
              <a:lnSpc>
                <a:spcPct val="90000"/>
              </a:lnSpc>
            </a:pPr>
            <a:endParaRPr lang="pt-BR" dirty="0"/>
          </a:p>
        </p:txBody>
      </p:sp>
      <p:cxnSp>
        <p:nvCxnSpPr>
          <p:cNvPr id="42" name="Straight Connector 32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34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1760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3BEA7171-97DD-194A-9457-A55E14C8F7C3}"/>
              </a:ext>
            </a:extLst>
          </p:cNvPr>
          <p:cNvSpPr txBox="1"/>
          <p:nvPr/>
        </p:nvSpPr>
        <p:spPr>
          <a:xfrm>
            <a:off x="1259632" y="3429000"/>
            <a:ext cx="1793729" cy="783052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Imagem 7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D68D5602-F56C-1F4F-925F-24AA6D40E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363" y="0"/>
            <a:ext cx="5339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5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5" name="Imagem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E5A4BFF3-303E-3A4E-A4AB-7F52EFDCE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608" y="548679"/>
            <a:ext cx="5330696" cy="57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32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3BEA7171-97DD-194A-9457-A55E14C8F7C3}"/>
              </a:ext>
            </a:extLst>
          </p:cNvPr>
          <p:cNvSpPr txBox="1"/>
          <p:nvPr/>
        </p:nvSpPr>
        <p:spPr>
          <a:xfrm>
            <a:off x="2195736" y="4365104"/>
            <a:ext cx="1793729" cy="783052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258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Execução do PDA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É nesta fase que os representantes das áreas de negócio acertam as suas agendas para realizarem reuniões periódicas visando a acompanhar se as metas estão sendo cumpridas conforme o PDA. </a:t>
            </a:r>
          </a:p>
          <a:p>
            <a:r>
              <a:rPr lang="pt-BR" dirty="0">
                <a:solidFill>
                  <a:schemeClr val="tx1"/>
                </a:solidFill>
              </a:rPr>
              <a:t>Também é neste momento que cada área se compromete com uma parte do trabalho.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gráficos vetoriais&#10;&#10;Descrição gerada automaticamente">
            <a:extLst>
              <a:ext uri="{FF2B5EF4-FFF2-40B4-BE49-F238E27FC236}">
                <a16:creationId xmlns:a16="http://schemas.microsoft.com/office/drawing/2014/main" id="{D0F5E5C4-74F6-6540-B0C4-18D69295A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914" y="318673"/>
            <a:ext cx="1151215" cy="115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62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B357D125-9CA2-EF45-ACB7-9F89A874A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59166"/>
            <a:ext cx="7798778" cy="333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03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anchor="ctr">
            <a:normAutofit/>
          </a:bodyPr>
          <a:lstStyle/>
          <a:p>
            <a:pPr algn="ctr"/>
            <a:r>
              <a:rPr lang="pt-BR" sz="2700" b="1" cap="small" dirty="0"/>
              <a:t>Execução do PDA</a:t>
            </a:r>
            <a:endParaRPr lang="pt-BR" sz="2700" dirty="0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6950" y="-8467"/>
            <a:ext cx="3575050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7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3289" y="0"/>
            <a:ext cx="4660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8" name="Espaço Reservado para Conteúdo 2">
            <a:extLst>
              <a:ext uri="{FF2B5EF4-FFF2-40B4-BE49-F238E27FC236}">
                <a16:creationId xmlns:a16="http://schemas.microsoft.com/office/drawing/2014/main" id="{349BAEBD-B65D-4206-A57A-0FC5723197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900854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" name="Imagem 21" descr="Uma imagem contendo objeto&#10;&#10;Descrição gerada automaticamente">
            <a:extLst>
              <a:ext uri="{FF2B5EF4-FFF2-40B4-BE49-F238E27FC236}">
                <a16:creationId xmlns:a16="http://schemas.microsoft.com/office/drawing/2014/main" id="{07016D45-3342-C944-9646-2022B6DE6E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410ABC6-B9B3-FD41-A2F0-5F1A26AF8C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11" y="918394"/>
            <a:ext cx="9144000" cy="97350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F932324-87A9-B74D-BFDA-4E7AE34A80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851"/>
            <a:ext cx="9144000" cy="90499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0DD86DD-B83C-B143-B052-9FB177B02E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5828"/>
            <a:ext cx="9144000" cy="122634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62CB0F9-5744-954F-8E8A-9449E01C5B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3718"/>
            <a:ext cx="9144000" cy="64229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10F8D20-C3BE-1846-99A1-D6763776846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2" y="5099139"/>
            <a:ext cx="9144000" cy="71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9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Execução do PDA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Quais dados podem ser abertos? Justificativas de escolhas</a:t>
            </a:r>
          </a:p>
          <a:p>
            <a:r>
              <a:rPr lang="pt-BR" dirty="0"/>
              <a:t>Priorização através de critérios, tais como relevância para o cidadão.</a:t>
            </a:r>
          </a:p>
          <a:p>
            <a:r>
              <a:rPr lang="pt-BR" dirty="0"/>
              <a:t>Por fim, chega-se a hora de abrir as bases de dados que estão no PDA </a:t>
            </a:r>
          </a:p>
          <a:p>
            <a:r>
              <a:rPr lang="pt-BR" dirty="0"/>
              <a:t>Catalogar as mesmas no Portal Brasileiro de Dados Abertos ou no Portal Brasileiro de Dados </a:t>
            </a:r>
            <a:r>
              <a:rPr lang="pt-BR" dirty="0" err="1"/>
              <a:t>Geoespaciais</a:t>
            </a:r>
            <a:r>
              <a:rPr lang="pt-BR" dirty="0"/>
              <a:t>. </a:t>
            </a:r>
          </a:p>
          <a:p>
            <a:r>
              <a:rPr lang="pt-BR" dirty="0"/>
              <a:t>Sugere-se que seja formada uma equipe da área de TI para se tornar responsável pela implementação desse processo. 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46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1" y="188426"/>
            <a:ext cx="5978768" cy="1320800"/>
          </a:xfrm>
        </p:spPr>
        <p:txBody>
          <a:bodyPr/>
          <a:lstStyle/>
          <a:p>
            <a:r>
              <a:rPr lang="pt-BR" b="1" dirty="0"/>
              <a:t>Estratégia para Abertura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9792" y="980728"/>
            <a:ext cx="7850833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600" dirty="0"/>
              <a:t>A abertura de dados deve seguir os passos:</a:t>
            </a:r>
          </a:p>
          <a:p>
            <a:r>
              <a:rPr lang="pt-BR" sz="1600" dirty="0"/>
              <a:t>1. O Levantamento do conjunto de dados candidato à abertura;</a:t>
            </a:r>
          </a:p>
          <a:p>
            <a:r>
              <a:rPr lang="pt-BR" sz="1600" dirty="0"/>
              <a:t>2. Priorização e seleção dos dados que serão abertos;</a:t>
            </a:r>
          </a:p>
          <a:p>
            <a:r>
              <a:rPr lang="pt-BR" sz="1600" dirty="0"/>
              <a:t>3. Definição de responsáveis pelo preparo e atualização dos dados e detalhamento de plano de ação com metas e prazos; </a:t>
            </a:r>
          </a:p>
          <a:p>
            <a:r>
              <a:rPr lang="pt-BR" sz="1600" dirty="0"/>
              <a:t>4.Consolidação da matriz de responsabilidades e definição da governança e do fluxo de aprovação do PDA e revisões; </a:t>
            </a:r>
          </a:p>
          <a:p>
            <a:r>
              <a:rPr lang="pt-BR" sz="1600" dirty="0"/>
              <a:t>5. Utilização de metodologia de abertura de dados a ser seguida pelas áreas responsáveis (padrões INDA e INDE);</a:t>
            </a:r>
            <a:br>
              <a:rPr lang="pt-BR" sz="1600" dirty="0"/>
            </a:br>
            <a:r>
              <a:rPr lang="pt-BR" sz="1600" dirty="0"/>
              <a:t>6. Capacitação dos responsáveis nas áreas de negócio dos dados selecionados para abertura sobre: </a:t>
            </a:r>
          </a:p>
          <a:p>
            <a:r>
              <a:rPr lang="pt-BR" sz="1600" dirty="0"/>
              <a:t>a. Processo de publicação de dados abertos;</a:t>
            </a:r>
            <a:br>
              <a:rPr lang="pt-BR" sz="1600" dirty="0"/>
            </a:br>
            <a:r>
              <a:rPr lang="pt-BR" sz="1600" dirty="0"/>
              <a:t>b. Processo de catalogação dos metadados no dados.gov.br;</a:t>
            </a:r>
            <a:br>
              <a:rPr lang="pt-BR" sz="1600" dirty="0"/>
            </a:br>
            <a:r>
              <a:rPr lang="pt-BR" sz="1600" dirty="0"/>
              <a:t>c. Processo de catalogação dos metadados na INDE, caso georeferenciados; </a:t>
            </a:r>
          </a:p>
          <a:p>
            <a:r>
              <a:rPr lang="pt-BR" sz="1600" dirty="0"/>
              <a:t>7. Definição de arquitetura de abertura para cada sistema.</a:t>
            </a:r>
            <a:br>
              <a:rPr lang="pt-BR" sz="1600" dirty="0"/>
            </a:br>
            <a:r>
              <a:rPr lang="pt-BR" sz="1600" dirty="0"/>
              <a:t>8. Publicização dos dados catalogados, observando-se o uso de URL fixa. Dados hospedados no sítio do MP, por padrão, serão divulgados na URL www.planejamento.gov.br/aberto. </a:t>
            </a:r>
          </a:p>
          <a:p>
            <a:endParaRPr lang="pt-BR" sz="1600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636" y="0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45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0" name="Imagem 9" descr="Uma imagem contendo captura de tela, monitor, equipamentos eletrônicos, mostrador&#10;&#10;Descrição gerada automaticamente">
            <a:extLst>
              <a:ext uri="{FF2B5EF4-FFF2-40B4-BE49-F238E27FC236}">
                <a16:creationId xmlns:a16="http://schemas.microsoft.com/office/drawing/2014/main" id="{63A8C5E8-3660-F24C-BDED-4FBE28DE8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497" y="205378"/>
            <a:ext cx="4912253" cy="2812263"/>
          </a:xfrm>
          <a:prstGeom prst="rect">
            <a:avLst/>
          </a:prstGeom>
        </p:spPr>
      </p:pic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1" y="205378"/>
            <a:ext cx="1864425" cy="1972936"/>
          </a:xfrm>
          <a:prstGeom prst="rect">
            <a:avLst/>
          </a:prstGeom>
        </p:spPr>
      </p:pic>
      <p:pic>
        <p:nvPicPr>
          <p:cNvPr id="8" name="Espaço Reservado para Conteúdo 7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6398A414-1D58-F444-A8A1-134154B9F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73" y="3075430"/>
            <a:ext cx="3850011" cy="348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92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Elaboração do PDA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9" name="Imagem 8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AD2C86D7-FFF0-0A4D-9235-D3C2CEE15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388"/>
            <a:ext cx="9144000" cy="396922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0083B40-5166-6D43-B48E-C9EF89761602}"/>
              </a:ext>
            </a:extLst>
          </p:cNvPr>
          <p:cNvSpPr txBox="1"/>
          <p:nvPr/>
        </p:nvSpPr>
        <p:spPr>
          <a:xfrm>
            <a:off x="4716016" y="4077072"/>
            <a:ext cx="2016224" cy="133654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0831159-A533-454C-91B6-1A983526A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" y="2651074"/>
            <a:ext cx="9144000" cy="204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7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382409"/>
            <a:ext cx="5978768" cy="1320800"/>
          </a:xfrm>
        </p:spPr>
        <p:txBody>
          <a:bodyPr/>
          <a:lstStyle/>
          <a:p>
            <a:r>
              <a:rPr lang="pt-BR" b="1" dirty="0"/>
              <a:t>Dados Abertos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8946" y="1274018"/>
            <a:ext cx="6347714" cy="3880773"/>
          </a:xfrm>
        </p:spPr>
        <p:txBody>
          <a:bodyPr>
            <a:noAutofit/>
          </a:bodyPr>
          <a:lstStyle/>
          <a:p>
            <a:r>
              <a:rPr lang="pt-BR" dirty="0"/>
              <a:t>Acessíveis ao publico, </a:t>
            </a:r>
          </a:p>
          <a:p>
            <a:r>
              <a:rPr lang="pt-BR" dirty="0"/>
              <a:t>Representados em meio digital, </a:t>
            </a:r>
          </a:p>
          <a:p>
            <a:r>
              <a:rPr lang="pt-BR" dirty="0"/>
              <a:t>Estruturados em formato aberto, </a:t>
            </a:r>
          </a:p>
          <a:p>
            <a:r>
              <a:rPr lang="pt-BR" dirty="0"/>
              <a:t>Processáveis por máquina, </a:t>
            </a:r>
          </a:p>
          <a:p>
            <a:r>
              <a:rPr lang="pt-BR" dirty="0"/>
              <a:t>Referenciados na internet </a:t>
            </a:r>
          </a:p>
          <a:p>
            <a:r>
              <a:rPr lang="pt-BR" dirty="0"/>
              <a:t>Disponibilizados sob licença aberta que permita sua livre utilização, consumo ou cruzamento, limitando-se a creditar a autoria ou a fonte. </a:t>
            </a:r>
          </a:p>
          <a:p>
            <a:r>
              <a:rPr lang="pt-BR" dirty="0"/>
              <a:t>Não podem ter restrição de patentes ou mecanismos de controle. Na prática, a filosofia de dados abertos estipula algumas restrições tecnológicas para que os dados sejam legíveis por máquina. </a:t>
            </a:r>
          </a:p>
          <a:p>
            <a:r>
              <a:rPr lang="pt-BR" dirty="0"/>
              <a:t>Todo dado público tem vocação para ser dado aberto. Como praticamente todo dado governamental é público, é fundamental que os governos implementem políticas para disponibilizá-los. </a:t>
            </a:r>
          </a:p>
          <a:p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03851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4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Objetivo Geral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/>
              <a:t>Promover a abertura de dados no âmbito do IFPA, em consonância com os princípios da publicidade, transparência e eficiência, oferecendo, assim, subsídios aos processos de tomada de decisões pelos agentes públicos, á participação e ao controle social, por meio do aumento da disseminação e acessibilidade de dados e informações disponibilizados.</a:t>
            </a:r>
          </a:p>
          <a:p>
            <a:pPr algn="just"/>
            <a:endParaRPr lang="pt-BR" sz="2400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32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Objetivo Geral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2160590"/>
            <a:ext cx="6914729" cy="3880773"/>
          </a:xfrm>
        </p:spPr>
        <p:txBody>
          <a:bodyPr>
            <a:normAutofit/>
          </a:bodyPr>
          <a:lstStyle/>
          <a:p>
            <a:pPr algn="just"/>
            <a:r>
              <a:rPr lang="pt-BR" sz="2400" dirty="0"/>
              <a:t>Promoção da transparência ativa:</a:t>
            </a:r>
          </a:p>
          <a:p>
            <a:pPr algn="just"/>
            <a:r>
              <a:rPr lang="pt-BR" sz="2400" dirty="0"/>
              <a:t>Controle social</a:t>
            </a:r>
          </a:p>
          <a:p>
            <a:pPr algn="just"/>
            <a:r>
              <a:rPr lang="pt-BR" sz="2400" dirty="0" err="1"/>
              <a:t>Empoderamento</a:t>
            </a:r>
            <a:r>
              <a:rPr lang="pt-BR" sz="2400" dirty="0"/>
              <a:t> do Cidadão (informações)</a:t>
            </a:r>
          </a:p>
          <a:p>
            <a:pPr algn="just"/>
            <a:r>
              <a:rPr lang="pt-BR" sz="2400" dirty="0"/>
              <a:t>Melhorar a eficiência dos serviços públicos</a:t>
            </a:r>
          </a:p>
          <a:p>
            <a:pPr algn="just"/>
            <a:endParaRPr lang="pt-BR" sz="2400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13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4025" y="135862"/>
            <a:ext cx="5978768" cy="1320800"/>
          </a:xfrm>
        </p:spPr>
        <p:txBody>
          <a:bodyPr/>
          <a:lstStyle/>
          <a:p>
            <a:r>
              <a:rPr lang="pt-BR" b="1" dirty="0"/>
              <a:t>Objetivo Específico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908720"/>
            <a:ext cx="6347714" cy="3880773"/>
          </a:xfrm>
        </p:spPr>
        <p:txBody>
          <a:bodyPr>
            <a:noAutofit/>
          </a:bodyPr>
          <a:lstStyle/>
          <a:p>
            <a:r>
              <a:rPr lang="pt-BR" sz="1600" dirty="0"/>
              <a:t>Identificar prioridades </a:t>
            </a:r>
          </a:p>
          <a:p>
            <a:r>
              <a:rPr lang="pt-BR" sz="1600" dirty="0"/>
              <a:t>Orientar a disponibilização de dados em formato aberto e georreferenciado, quando disponível, tendo como insumo a participação das Pró-reitorias, Diretorias Sistêmicas, Campi, Diretorias, Departamentos, Coordenações e sociedade em geral;</a:t>
            </a:r>
          </a:p>
          <a:p>
            <a:r>
              <a:rPr lang="pt-BR" sz="1600" dirty="0"/>
              <a:t>Estimular a publicação de informações em formato processável por máquina, conforme padrões estabelecidos em normas legais;</a:t>
            </a:r>
          </a:p>
          <a:p>
            <a:r>
              <a:rPr lang="pt-BR" sz="1600" dirty="0"/>
              <a:t>Promover a melhoria contínua da qualidade dos dados disponibilizados;</a:t>
            </a:r>
          </a:p>
          <a:p>
            <a:r>
              <a:rPr lang="pt-BR" sz="1600" dirty="0"/>
              <a:t>Fomentar a governança de dados e práticas de gestão da informação estratégica corno uma importante atividade organizacional;</a:t>
            </a:r>
          </a:p>
          <a:p>
            <a:r>
              <a:rPr lang="pt-BR" sz="1600" dirty="0"/>
              <a:t>Facilitar o processo de compartilhamento e cruzamento de dados pela sociedade e entre órgãos governamentais;</a:t>
            </a:r>
          </a:p>
          <a:p>
            <a:r>
              <a:rPr lang="pt-BR" sz="1600" dirty="0"/>
              <a:t>Estimular os processos de transparência e de acesso a informações públicas;</a:t>
            </a:r>
          </a:p>
          <a:p>
            <a:r>
              <a:rPr lang="pt-BR" sz="1600" dirty="0"/>
              <a:t>Integrar os sistemas de gestão utilizados no IFPA a um painel de indicadores de gestão.</a:t>
            </a:r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391" y="120292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7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1187624" y="2276872"/>
            <a:ext cx="2232248" cy="1008112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949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Processo sistêmico de um PDA </a:t>
            </a:r>
            <a:endParaRPr lang="pt-BR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5DC70E-26CD-9243-BA79-8FAB67E97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6809574" cy="30215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93AE47-3E04-EE47-A4AB-524E912F76CC}"/>
              </a:ext>
            </a:extLst>
          </p:cNvPr>
          <p:cNvSpPr txBox="1"/>
          <p:nvPr/>
        </p:nvSpPr>
        <p:spPr>
          <a:xfrm>
            <a:off x="1187624" y="2276872"/>
            <a:ext cx="2232248" cy="1008112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6" name="Imagem 15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94173868-560A-FF43-9E44-9668B93FB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24" y="1559602"/>
            <a:ext cx="9144000" cy="386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7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7609" y="609600"/>
            <a:ext cx="5978768" cy="1320800"/>
          </a:xfrm>
        </p:spPr>
        <p:txBody>
          <a:bodyPr/>
          <a:lstStyle/>
          <a:p>
            <a:r>
              <a:rPr lang="pt-BR" b="1" dirty="0"/>
              <a:t>Apresentação do PDA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8" y="2160590"/>
            <a:ext cx="6914729" cy="3880773"/>
          </a:xfrm>
        </p:spPr>
        <p:txBody>
          <a:bodyPr>
            <a:normAutofit/>
          </a:bodyPr>
          <a:lstStyle/>
          <a:p>
            <a:pPr algn="just"/>
            <a:r>
              <a:rPr lang="pt-BR" sz="2400" dirty="0"/>
              <a:t>Motivação </a:t>
            </a:r>
          </a:p>
          <a:p>
            <a:pPr algn="just"/>
            <a:r>
              <a:rPr lang="pt-BR" sz="2400" dirty="0"/>
              <a:t>Mostrar que o PDA tem ligação com as expectativas estratégicas e instrumentos institucionais de gestão.</a:t>
            </a:r>
          </a:p>
          <a:p>
            <a:pPr algn="just"/>
            <a:r>
              <a:rPr lang="pt-BR" sz="2400" dirty="0"/>
              <a:t>Sensibilização do membros estratégicos da instituição </a:t>
            </a:r>
          </a:p>
          <a:p>
            <a:pPr algn="just"/>
            <a:endParaRPr lang="pt-BR" sz="2400" dirty="0"/>
          </a:p>
        </p:txBody>
      </p:sp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032CB333-29C5-2546-989C-6371B7898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851"/>
            <a:ext cx="1726088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952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</TotalTime>
  <Words>794</Words>
  <Application>Microsoft Macintosh PowerPoint</Application>
  <PresentationFormat>Apresentação na tela (4:3)</PresentationFormat>
  <Paragraphs>108</Paragraphs>
  <Slides>27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Arial</vt:lpstr>
      <vt:lpstr>Calibri</vt:lpstr>
      <vt:lpstr>Trebuchet MS</vt:lpstr>
      <vt:lpstr>Wingdings 3</vt:lpstr>
      <vt:lpstr>Facetado</vt:lpstr>
      <vt:lpstr>Elaboração do Plano de dados Abertos (PDA)</vt:lpstr>
      <vt:lpstr>Apresentação do PowerPoint</vt:lpstr>
      <vt:lpstr>Dados Abertos</vt:lpstr>
      <vt:lpstr>Objetivo Geral</vt:lpstr>
      <vt:lpstr>Objetivo Geral</vt:lpstr>
      <vt:lpstr>Objetivo Específico</vt:lpstr>
      <vt:lpstr>Processo sistêmico de um PDA </vt:lpstr>
      <vt:lpstr>Processo sistêmico de um PDA </vt:lpstr>
      <vt:lpstr>Apresentação do PDA</vt:lpstr>
      <vt:lpstr>Processo sistêmico de um PDA </vt:lpstr>
      <vt:lpstr>Processo sistêmico de um PDA </vt:lpstr>
      <vt:lpstr>Definir Responsável pelo projeto</vt:lpstr>
      <vt:lpstr>Processo sistêmico de um PDA </vt:lpstr>
      <vt:lpstr>Processo sistêmico de um PDA </vt:lpstr>
      <vt:lpstr>Identificação de representantes</vt:lpstr>
      <vt:lpstr>Processo sistêmico de um PDA </vt:lpstr>
      <vt:lpstr>Processo sistêmico de um PDA </vt:lpstr>
      <vt:lpstr>Elaboração do PDA</vt:lpstr>
      <vt:lpstr>Processo sistêmico de um PDA </vt:lpstr>
      <vt:lpstr>Processo sistêmico de um PDA </vt:lpstr>
      <vt:lpstr>Execução do PDA</vt:lpstr>
      <vt:lpstr>Apresentação do PowerPoint</vt:lpstr>
      <vt:lpstr>Execução do PDA</vt:lpstr>
      <vt:lpstr>Execução do PDA</vt:lpstr>
      <vt:lpstr>Estratégia para Abertura</vt:lpstr>
      <vt:lpstr>Apresentação do PowerPoint</vt:lpstr>
      <vt:lpstr>Elaboração do PDA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Elaboração do Plano de dados Abertos (PDA)</dc:title>
  <dc:creator>Paulo Pontes</dc:creator>
  <cp:lastModifiedBy>Paulo Pontes</cp:lastModifiedBy>
  <cp:revision>20</cp:revision>
  <dcterms:created xsi:type="dcterms:W3CDTF">2019-04-01T13:47:07Z</dcterms:created>
  <dcterms:modified xsi:type="dcterms:W3CDTF">2019-04-15T11:53:24Z</dcterms:modified>
</cp:coreProperties>
</file>